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6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31"/>
  </p:notesMasterIdLst>
  <p:handoutMasterIdLst>
    <p:handoutMasterId r:id="rId32"/>
  </p:handoutMasterIdLst>
  <p:sldIdLst>
    <p:sldId id="280" r:id="rId4"/>
    <p:sldId id="282" r:id="rId5"/>
    <p:sldId id="306" r:id="rId6"/>
    <p:sldId id="305" r:id="rId7"/>
    <p:sldId id="296" r:id="rId8"/>
    <p:sldId id="271" r:id="rId9"/>
    <p:sldId id="304" r:id="rId10"/>
    <p:sldId id="283" r:id="rId11"/>
    <p:sldId id="297" r:id="rId12"/>
    <p:sldId id="298" r:id="rId13"/>
    <p:sldId id="287" r:id="rId14"/>
    <p:sldId id="279" r:id="rId15"/>
    <p:sldId id="288" r:id="rId16"/>
    <p:sldId id="289" r:id="rId17"/>
    <p:sldId id="302" r:id="rId18"/>
    <p:sldId id="307" r:id="rId19"/>
    <p:sldId id="303" r:id="rId20"/>
    <p:sldId id="299" r:id="rId21"/>
    <p:sldId id="286" r:id="rId22"/>
    <p:sldId id="300" r:id="rId23"/>
    <p:sldId id="263" r:id="rId24"/>
    <p:sldId id="293" r:id="rId25"/>
    <p:sldId id="294" r:id="rId26"/>
    <p:sldId id="284" r:id="rId27"/>
    <p:sldId id="295" r:id="rId28"/>
    <p:sldId id="292" r:id="rId29"/>
    <p:sldId id="301" r:id="rId30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3A"/>
    <a:srgbClr val="1F77B4"/>
    <a:srgbClr val="017D01"/>
    <a:srgbClr val="808080"/>
    <a:srgbClr val="E34829"/>
    <a:srgbClr val="006699"/>
    <a:srgbClr val="DEE7EC"/>
    <a:srgbClr val="ABFFFF"/>
    <a:srgbClr val="A7DDE9"/>
    <a:srgbClr val="008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0116" autoAdjust="0"/>
  </p:normalViewPr>
  <p:slideViewPr>
    <p:cSldViewPr>
      <p:cViewPr>
        <p:scale>
          <a:sx n="100" d="100"/>
          <a:sy n="100" d="100"/>
        </p:scale>
        <p:origin x="1344" y="-25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6534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3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Talk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Cavities</a:t>
            </a:r>
            <a:r>
              <a:rPr lang="de-AT" dirty="0" smtClean="0"/>
              <a:t> </a:t>
            </a:r>
            <a:r>
              <a:rPr lang="de-AT" dirty="0" err="1" smtClean="0"/>
              <a:t>introducing</a:t>
            </a:r>
            <a:r>
              <a:rPr lang="de-AT" baseline="0" dirty="0" smtClean="0"/>
              <a:t> all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values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dont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necessarily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talk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about</a:t>
            </a:r>
            <a:r>
              <a:rPr lang="de-AT" baseline="0" dirty="0" smtClean="0"/>
              <a:t> strong </a:t>
            </a:r>
            <a:r>
              <a:rPr lang="de-AT" baseline="0" dirty="0" err="1" smtClean="0"/>
              <a:t>coupling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yet</a:t>
            </a:r>
            <a:endParaRPr lang="de-AT" baseline="0" dirty="0" smtClean="0"/>
          </a:p>
          <a:p>
            <a:r>
              <a:rPr lang="de-AT" baseline="0" dirty="0" err="1" smtClean="0"/>
              <a:t>For</a:t>
            </a:r>
            <a:r>
              <a:rPr lang="de-AT" baseline="0" dirty="0" smtClean="0"/>
              <a:t> C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: </a:t>
            </a:r>
            <a:r>
              <a:rPr lang="de-AT" baseline="0" dirty="0" err="1" smtClean="0"/>
              <a:t>probability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atom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scatter</a:t>
            </a:r>
            <a:r>
              <a:rPr lang="de-AT" baseline="0" dirty="0" smtClean="0"/>
              <a:t> back </a:t>
            </a:r>
            <a:r>
              <a:rPr lang="de-AT" baseline="0" dirty="0" err="1" smtClean="0"/>
              <a:t>into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cavity</a:t>
            </a:r>
            <a:r>
              <a:rPr lang="de-AT" baseline="0" dirty="0" smtClean="0"/>
              <a:t>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776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Introduce</a:t>
            </a:r>
            <a:r>
              <a:rPr lang="de-AT" dirty="0" smtClean="0"/>
              <a:t> FSR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new</a:t>
            </a:r>
            <a:r>
              <a:rPr lang="de-AT" dirty="0" smtClean="0"/>
              <a:t> </a:t>
            </a:r>
            <a:r>
              <a:rPr lang="de-AT" dirty="0" err="1" smtClean="0"/>
              <a:t>parameter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762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Hybridisation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resonator</a:t>
            </a:r>
            <a:r>
              <a:rPr lang="de-AT" dirty="0" smtClean="0"/>
              <a:t> </a:t>
            </a:r>
            <a:r>
              <a:rPr lang="de-AT" dirty="0" err="1" smtClean="0"/>
              <a:t>modes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5457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Once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understood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steady</a:t>
            </a:r>
            <a:r>
              <a:rPr lang="de-AT" dirty="0" smtClean="0"/>
              <a:t> </a:t>
            </a:r>
            <a:r>
              <a:rPr lang="de-AT" dirty="0" err="1" smtClean="0"/>
              <a:t>state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would</a:t>
            </a:r>
            <a:r>
              <a:rPr lang="de-AT" dirty="0" smtClean="0"/>
              <a:t> like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temporal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such a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253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7074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could</a:t>
            </a:r>
            <a:r>
              <a:rPr lang="de-AT" dirty="0" smtClean="0"/>
              <a:t> </a:t>
            </a:r>
            <a:r>
              <a:rPr lang="de-AT" dirty="0" err="1" smtClean="0"/>
              <a:t>show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an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optical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nanofife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fiber</a:t>
            </a:r>
            <a:r>
              <a:rPr lang="de-AT" baseline="0" dirty="0" smtClean="0"/>
              <a:t> ring </a:t>
            </a:r>
            <a:r>
              <a:rPr lang="de-AT" baseline="0" dirty="0" err="1" smtClean="0"/>
              <a:t>resonator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could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length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independend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MMMS</a:t>
            </a:r>
          </a:p>
          <a:p>
            <a:r>
              <a:rPr lang="de-AT" baseline="0" dirty="0" smtClean="0"/>
              <a:t>Show MMSC</a:t>
            </a:r>
          </a:p>
          <a:p>
            <a:r>
              <a:rPr lang="de-AT" baseline="0" dirty="0" smtClean="0"/>
              <a:t>Study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time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multimode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75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10.01.2019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10.01.2019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10.01.2019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10.01.2019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1.pn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6.jp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4.e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png"/><Relationship Id="rId5" Type="http://schemas.openxmlformats.org/officeDocument/2006/relationships/image" Target="../media/image9.e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</a:t>
            </a:r>
            <a:r>
              <a:rPr lang="en-GB" altLang="de-DE" sz="2800" dirty="0" smtClean="0"/>
              <a:t>multimode </a:t>
            </a:r>
            <a:r>
              <a:rPr lang="en-GB" altLang="de-DE" sz="2800" dirty="0"/>
              <a:t>strong coupling </a:t>
            </a:r>
            <a:r>
              <a:rPr lang="en-GB" altLang="de-DE" sz="2800" dirty="0" smtClean="0"/>
              <a:t>of</a:t>
            </a:r>
            <a:br>
              <a:rPr lang="en-GB" altLang="de-DE" sz="2800" dirty="0" smtClean="0"/>
            </a:br>
            <a:r>
              <a:rPr lang="en-GB" altLang="de-DE" sz="2800" dirty="0" smtClean="0"/>
              <a:t>laser-cooled </a:t>
            </a:r>
            <a:r>
              <a:rPr lang="en-GB" altLang="de-DE" sz="2800" dirty="0"/>
              <a:t>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92849" y="3255367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99975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9" r="74300" b="12201"/>
          <a:stretch/>
        </p:blipFill>
        <p:spPr>
          <a:xfrm>
            <a:off x="1066867" y="2764127"/>
            <a:ext cx="20562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416339" y="3022971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705520" y="1271368"/>
            <a:ext cx="2736304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15" name="object 5"/>
          <p:cNvSpPr/>
          <p:nvPr/>
        </p:nvSpPr>
        <p:spPr>
          <a:xfrm>
            <a:off x="700361" y="1268760"/>
            <a:ext cx="2971081" cy="129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261272" y="4290168"/>
            <a:ext cx="2915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tunable in-/out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5940152" y="2558058"/>
            <a:ext cx="3133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dirty="0" err="1"/>
              <a:t>t</a:t>
            </a:r>
            <a:r>
              <a:rPr lang="de-AT" dirty="0" err="1"/>
              <a:t>hermaly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accusticaly</a:t>
            </a:r>
            <a:r>
              <a:rPr lang="de-AT" dirty="0"/>
              <a:t> </a:t>
            </a:r>
            <a:r>
              <a:rPr lang="de-AT" dirty="0" err="1" smtClean="0"/>
              <a:t>insulated</a:t>
            </a:r>
            <a:r>
              <a:rPr lang="de-AT" dirty="0" smtClean="0"/>
              <a:t> </a:t>
            </a:r>
            <a:r>
              <a:rPr lang="de-AT" dirty="0" err="1" smtClean="0"/>
              <a:t>fiber</a:t>
            </a:r>
            <a:r>
              <a:rPr lang="de-AT" dirty="0" smtClean="0"/>
              <a:t> spool</a:t>
            </a:r>
            <a:endParaRPr dirty="0"/>
          </a:p>
        </p:txBody>
      </p:sp>
      <p:sp>
        <p:nvSpPr>
          <p:cNvPr id="27" name="object 17"/>
          <p:cNvSpPr/>
          <p:nvPr/>
        </p:nvSpPr>
        <p:spPr>
          <a:xfrm>
            <a:off x="7020272" y="5267672"/>
            <a:ext cx="389889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Gerader Verbinder 8"/>
          <p:cNvCxnSpPr/>
          <p:nvPr/>
        </p:nvCxnSpPr>
        <p:spPr>
          <a:xfrm flipH="1" flipV="1">
            <a:off x="700361" y="2564904"/>
            <a:ext cx="2791519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671442" y="2564904"/>
            <a:ext cx="111658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671442" y="1268760"/>
            <a:ext cx="1116582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061599" y="12687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Nanofiber in </a:t>
            </a:r>
            <a:r>
              <a:rPr lang="de-AT" dirty="0" err="1" smtClean="0"/>
              <a:t>vacuum</a:t>
            </a:r>
            <a:endParaRPr lang="en-GB" dirty="0"/>
          </a:p>
        </p:txBody>
      </p:sp>
      <p:sp>
        <p:nvSpPr>
          <p:cNvPr id="43" name="Textfeld 42"/>
          <p:cNvSpPr txBox="1"/>
          <p:nvPr/>
        </p:nvSpPr>
        <p:spPr>
          <a:xfrm>
            <a:off x="6156176" y="59632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</a:t>
            </a:r>
            <a:r>
              <a:rPr lang="de-AT" dirty="0" err="1" smtClean="0"/>
              <a:t>ingle</a:t>
            </a:r>
            <a:r>
              <a:rPr lang="de-AT" dirty="0" smtClean="0"/>
              <a:t> </a:t>
            </a:r>
            <a:r>
              <a:rPr lang="de-AT" dirty="0" err="1" smtClean="0"/>
              <a:t>photon</a:t>
            </a:r>
            <a:r>
              <a:rPr lang="de-AT" dirty="0" smtClean="0"/>
              <a:t> </a:t>
            </a:r>
            <a:r>
              <a:rPr lang="de-AT" dirty="0" err="1" smtClean="0"/>
              <a:t>counter</a:t>
            </a:r>
            <a:endParaRPr lang="en-GB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4263887" y="5085184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06853"/>
              </p:ext>
            </p:extLst>
          </p:nvPr>
        </p:nvGraphicFramePr>
        <p:xfrm>
          <a:off x="362290" y="5754975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290" y="5754975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13467"/>
              </p:ext>
            </p:extLst>
          </p:nvPr>
        </p:nvGraphicFramePr>
        <p:xfrm>
          <a:off x="1275895" y="6311134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5895" y="6311134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107504" y="5682967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851680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 smtClean="0">
                <a:latin typeface="Arial"/>
                <a:cs typeface="Arial"/>
              </a:rPr>
              <a:t>S</a:t>
            </a:r>
            <a:r>
              <a:rPr lang="de-AT" sz="2200" spc="-5" dirty="0" err="1" smtClean="0">
                <a:latin typeface="Arial"/>
                <a:cs typeface="Arial"/>
              </a:rPr>
              <a:t>witch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 </a:t>
            </a:r>
            <a:r>
              <a:rPr lang="de-AT" sz="2200" spc="-5" dirty="0" smtClean="0">
                <a:latin typeface="Arial"/>
                <a:cs typeface="Arial"/>
              </a:rPr>
              <a:t>off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230943"/>
              </p:ext>
            </p:extLst>
          </p:nvPr>
        </p:nvGraphicFramePr>
        <p:xfrm>
          <a:off x="899592" y="4995131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" name="Acrobat Document" r:id="rId5" imgW="1733118" imgH="247322" progId="AcroExch.Document.DC">
                  <p:embed/>
                </p:oleObj>
              </mc:Choice>
              <mc:Fallback>
                <p:oleObj name="Acrobat Document" r:id="rId5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4995131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714480"/>
              </p:ext>
            </p:extLst>
          </p:nvPr>
        </p:nvGraphicFramePr>
        <p:xfrm>
          <a:off x="1691680" y="5444543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3" name="Acrobat Document" r:id="rId7" imgW="1247313" imgH="180811" progId="AcroExch.Document.DC">
                  <p:embed/>
                </p:oleObj>
              </mc:Choice>
              <mc:Fallback>
                <p:oleObj name="Acrobat Document" r:id="rId7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1680" y="5444543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780033" y="4016543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8991"/>
              </p:ext>
            </p:extLst>
          </p:nvPr>
        </p:nvGraphicFramePr>
        <p:xfrm>
          <a:off x="1403648" y="4169813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4" name="Acrobat Document" r:id="rId9" imgW="1485530" imgH="237961" progId="AcroExch.Document.DC">
                  <p:embed/>
                </p:oleObj>
              </mc:Choice>
              <mc:Fallback>
                <p:oleObj name="Acrobat Document" r:id="rId9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3648" y="4169813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33684"/>
              </p:ext>
            </p:extLst>
          </p:nvPr>
        </p:nvGraphicFramePr>
        <p:xfrm>
          <a:off x="1638863" y="4594804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5" name="Acrobat Document" r:id="rId11" imgW="1257156" imgH="228387" progId="Acrobat.Document.DC">
                  <p:embed/>
                </p:oleObj>
              </mc:Choice>
              <mc:Fallback>
                <p:oleObj name="Acrobat Document" r:id="rId11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8863" y="4594804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200" spc="-5" dirty="0">
                <a:latin typeface="Arial"/>
                <a:cs typeface="Arial"/>
              </a:rPr>
              <a:t>Switched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smtClean="0">
                <a:latin typeface="Arial"/>
                <a:cs typeface="Arial"/>
              </a:rPr>
              <a:t>ON</a:t>
            </a:r>
            <a:endParaRPr lang="en-GB" sz="2200" spc="-5" dirty="0">
              <a:latin typeface="Arial"/>
              <a:cs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56738"/>
            <a:ext cx="8064896" cy="366303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2560410" y="1822783"/>
            <a:ext cx="3675868" cy="411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955062"/>
            <a:ext cx="3168352" cy="623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Vary g via the OD by tuning the MOT-nanofiber overlap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2560410" y="1753717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2195736" y="2015436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781011" y="362251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coupling</a:t>
            </a:r>
            <a:r>
              <a:rPr lang="de-AT" dirty="0" smtClean="0"/>
              <a:t> </a:t>
            </a:r>
            <a:r>
              <a:rPr lang="de-AT" dirty="0" err="1"/>
              <a:t>increases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216034" y="544522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</a:t>
            </a:r>
            <a:r>
              <a:rPr lang="de-AT" dirty="0" err="1" smtClean="0"/>
              <a:t>eference</a:t>
            </a:r>
            <a:r>
              <a:rPr lang="de-AT" dirty="0" smtClean="0"/>
              <a:t> </a:t>
            </a:r>
            <a:r>
              <a:rPr lang="de-AT" dirty="0" err="1" smtClean="0"/>
              <a:t>spectrum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228184" y="26386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Temporal </a:t>
            </a:r>
            <a:r>
              <a:rPr lang="de-AT" dirty="0" err="1" smtClean="0"/>
              <a:t>dynamics</a:t>
            </a:r>
            <a:endParaRPr lang="de-AT" dirty="0"/>
          </a:p>
        </p:txBody>
      </p:sp>
      <p:sp>
        <p:nvSpPr>
          <p:cNvPr id="12" name="object 3"/>
          <p:cNvSpPr/>
          <p:nvPr/>
        </p:nvSpPr>
        <p:spPr>
          <a:xfrm>
            <a:off x="179512" y="1628800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hteck 12"/>
          <p:cNvSpPr/>
          <p:nvPr/>
        </p:nvSpPr>
        <p:spPr>
          <a:xfrm>
            <a:off x="5896562" y="4020000"/>
            <a:ext cx="43204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444208" y="418508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rot="16200000" flipH="1" flipV="1">
            <a:off x="5724127" y="484992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7"/>
          <p:cNvSpPr/>
          <p:nvPr/>
        </p:nvSpPr>
        <p:spPr>
          <a:xfrm>
            <a:off x="7319317" y="3880284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 rot="5400000">
            <a:off x="5889223" y="5191353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ogen 19"/>
          <p:cNvSpPr/>
          <p:nvPr/>
        </p:nvSpPr>
        <p:spPr>
          <a:xfrm rot="5400000">
            <a:off x="5643062" y="3690447"/>
            <a:ext cx="2057086" cy="19442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6544694" y="57612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count</a:t>
            </a:r>
            <a:r>
              <a:rPr lang="de-AT" dirty="0" smtClean="0"/>
              <a:t> </a:t>
            </a:r>
            <a:r>
              <a:rPr lang="de-AT" dirty="0" err="1" smtClean="0"/>
              <a:t>coincidences</a:t>
            </a:r>
            <a:endParaRPr lang="en-GB" dirty="0"/>
          </a:p>
        </p:txBody>
      </p:sp>
      <p:sp>
        <p:nvSpPr>
          <p:cNvPr id="23" name="object 5"/>
          <p:cNvSpPr/>
          <p:nvPr/>
        </p:nvSpPr>
        <p:spPr>
          <a:xfrm>
            <a:off x="1547664" y="1412776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Pfeil nach rechts 23"/>
          <p:cNvSpPr/>
          <p:nvPr/>
        </p:nvSpPr>
        <p:spPr>
          <a:xfrm rot="19326572">
            <a:off x="1440371" y="2574904"/>
            <a:ext cx="1512168" cy="638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 smtClean="0"/>
              <a:t>res</a:t>
            </a:r>
            <a:r>
              <a:rPr lang="de-AT" dirty="0" smtClean="0"/>
              <a:t>. light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g</a:t>
            </a:r>
            <a:r>
              <a:rPr lang="de-AT" baseline="30000" dirty="0" smtClean="0"/>
              <a:t>(2)</a:t>
            </a:r>
            <a:r>
              <a:rPr lang="de-AT" dirty="0"/>
              <a:t> </a:t>
            </a:r>
            <a:r>
              <a:rPr lang="de-AT" dirty="0" err="1" smtClean="0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 smtClean="0">
                <a:latin typeface="Arial"/>
                <a:cs typeface="Arial"/>
              </a:rPr>
              <a:t>external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resonator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switched</a:t>
            </a:r>
            <a:r>
              <a:rPr lang="de-AT" sz="2200" spc="-5" dirty="0" smtClean="0">
                <a:latin typeface="Arial"/>
                <a:cs typeface="Arial"/>
              </a:rPr>
              <a:t> on </a:t>
            </a:r>
            <a:r>
              <a:rPr lang="de-AT" sz="2200" spc="-5" dirty="0" err="1" smtClean="0">
                <a:latin typeface="Arial"/>
                <a:cs typeface="Arial"/>
              </a:rPr>
              <a:t>and</a:t>
            </a:r>
            <a:r>
              <a:rPr lang="de-AT" sz="2200" spc="-5" dirty="0" smtClean="0">
                <a:latin typeface="Arial"/>
                <a:cs typeface="Arial"/>
              </a:rPr>
              <a:t> off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7" y="2124689"/>
            <a:ext cx="4885024" cy="341554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7" y="2123834"/>
            <a:ext cx="4886247" cy="341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187624" y="2238819"/>
            <a:ext cx="3744416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30109" y="461508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1F77B4"/>
                </a:solidFill>
              </a:rPr>
              <a:t>resonator</a:t>
            </a:r>
            <a:r>
              <a:rPr lang="de-AT" dirty="0" smtClean="0">
                <a:solidFill>
                  <a:srgbClr val="1F77B4"/>
                </a:solidFill>
              </a:rPr>
              <a:t> OFF</a:t>
            </a:r>
          </a:p>
          <a:p>
            <a:r>
              <a:rPr lang="de-AT" dirty="0" err="1" smtClean="0">
                <a:solidFill>
                  <a:srgbClr val="FF963A"/>
                </a:solidFill>
              </a:rPr>
              <a:t>resonator</a:t>
            </a:r>
            <a:r>
              <a:rPr lang="de-AT" dirty="0" smtClean="0">
                <a:solidFill>
                  <a:srgbClr val="FF963A"/>
                </a:solidFill>
              </a:rPr>
              <a:t> ON</a:t>
            </a:r>
            <a:endParaRPr lang="en-GB" dirty="0">
              <a:solidFill>
                <a:srgbClr val="FF9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237935"/>
            <a:ext cx="8496944" cy="3129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/>
            <a:r>
              <a:rPr lang="en-GB" sz="2400" b="1" dirty="0">
                <a:latin typeface="Arial"/>
                <a:cs typeface="Arial"/>
              </a:rPr>
              <a:t>Strongly coupled in a only single round-trip</a:t>
            </a:r>
            <a:endParaRPr lang="en-GB" sz="2400" i="1" dirty="0"/>
          </a:p>
          <a:p>
            <a:pPr marL="0" indent="0" algn="r"/>
            <a:r>
              <a:rPr lang="en-GB" sz="2400" i="1" dirty="0" err="1"/>
              <a:t>D.Meiser</a:t>
            </a:r>
            <a:r>
              <a:rPr lang="en-GB" sz="2400" i="1" dirty="0"/>
              <a:t>, P. </a:t>
            </a:r>
            <a:r>
              <a:rPr lang="en-GB" sz="2400" i="1" dirty="0" err="1"/>
              <a:t>Meystre</a:t>
            </a:r>
            <a:r>
              <a:rPr lang="en-GB" sz="2400" i="1" dirty="0"/>
              <a:t>, PRA (2006)</a:t>
            </a:r>
          </a:p>
          <a:p>
            <a:endParaRPr lang="de-AT" sz="2400" dirty="0"/>
          </a:p>
          <a:p>
            <a:r>
              <a:rPr lang="de-AT" sz="2400" dirty="0" err="1"/>
              <a:t>Observe</a:t>
            </a:r>
            <a:r>
              <a:rPr lang="de-AT" sz="2400" dirty="0"/>
              <a:t> non-</a:t>
            </a:r>
            <a:r>
              <a:rPr lang="de-AT" sz="2400" dirty="0" err="1"/>
              <a:t>markovian</a:t>
            </a:r>
            <a:r>
              <a:rPr lang="de-AT" sz="2400" dirty="0"/>
              <a:t> </a:t>
            </a:r>
            <a:r>
              <a:rPr lang="de-AT" sz="2400" dirty="0" err="1"/>
              <a:t>behaviour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atom-resonator </a:t>
            </a:r>
            <a:r>
              <a:rPr lang="de-AT" sz="2400" dirty="0" err="1"/>
              <a:t>system</a:t>
            </a:r>
            <a:endParaRPr lang="de-AT" sz="2400" dirty="0"/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en-GB" sz="2200" spc="-10" dirty="0">
                <a:latin typeface="Arial"/>
                <a:cs typeface="Arial"/>
              </a:rPr>
              <a:t>“effective” </a:t>
            </a:r>
            <a:r>
              <a:rPr lang="en-GB" sz="2200" spc="-5" dirty="0">
                <a:latin typeface="Arial"/>
                <a:cs typeface="Arial"/>
              </a:rPr>
              <a:t>atom number for multimode strong coupling </a:t>
            </a:r>
            <a:r>
              <a:rPr lang="en-GB" sz="2200" dirty="0">
                <a:latin typeface="Arial"/>
                <a:cs typeface="Arial"/>
              </a:rPr>
              <a:t>~</a:t>
            </a:r>
            <a:r>
              <a:rPr lang="en-GB" sz="2200" spc="-3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100</a:t>
            </a: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2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5436096" y="5115606"/>
            <a:ext cx="2552640" cy="176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1040" y="1789429"/>
            <a:ext cx="7884159" cy="182101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multiomode</a:t>
            </a:r>
            <a:r>
              <a:rPr lang="de-AT" sz="2200" spc="-5" dirty="0" smtClean="0">
                <a:latin typeface="Arial"/>
                <a:cs typeface="Arial"/>
              </a:rPr>
              <a:t> strong </a:t>
            </a:r>
            <a:r>
              <a:rPr lang="de-AT" sz="2200" spc="-5" dirty="0" err="1" smtClean="0">
                <a:latin typeface="Arial"/>
                <a:cs typeface="Arial"/>
              </a:rPr>
              <a:t>coupling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dynamics</a:t>
            </a:r>
            <a:r>
              <a:rPr lang="de-AT" sz="2200" spc="-5" dirty="0" smtClean="0">
                <a:latin typeface="Arial"/>
                <a:cs typeface="Arial"/>
              </a:rPr>
              <a:t> in </a:t>
            </a:r>
            <a:r>
              <a:rPr lang="de-AT" sz="2200" spc="-5" dirty="0" err="1" smtClean="0">
                <a:latin typeface="Arial"/>
                <a:cs typeface="Arial"/>
              </a:rPr>
              <a:t>correlation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measurements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04" y="4869160"/>
            <a:ext cx="3829736" cy="186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5062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dirty="0"/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</a:t>
            </a:r>
            <a:r>
              <a:rPr lang="en-GB" sz="2200" spc="-5" dirty="0" smtClean="0"/>
              <a:t>nanofiber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AT" sz="2200" spc="-5" dirty="0" err="1" smtClean="0"/>
              <a:t>Studying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the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interaction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of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photons</a:t>
            </a:r>
            <a:r>
              <a:rPr lang="de-AT" sz="2200" spc="-5" dirty="0" smtClean="0"/>
              <a:t> in different </a:t>
            </a:r>
            <a:r>
              <a:rPr lang="de-AT" sz="2200" spc="-5" dirty="0" err="1" smtClean="0"/>
              <a:t>modes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 smtClean="0">
                <a:latin typeface="Arial"/>
                <a:cs typeface="Arial"/>
              </a:rPr>
              <a:t>new </a:t>
            </a:r>
            <a:r>
              <a:rPr lang="en-GB" sz="2200" spc="-5" dirty="0">
                <a:latin typeface="Arial"/>
                <a:cs typeface="Arial"/>
              </a:rPr>
              <a:t>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 smtClean="0">
                <a:latin typeface="Arial"/>
                <a:cs typeface="Arial"/>
              </a:rPr>
              <a:t>dynamics</a:t>
            </a: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roundtrip</a:t>
            </a:r>
            <a:r>
              <a:rPr lang="de-AT" sz="2200" spc="-5" dirty="0" smtClean="0">
                <a:latin typeface="Arial"/>
                <a:cs typeface="Arial"/>
              </a:rPr>
              <a:t> time </a:t>
            </a:r>
            <a:r>
              <a:rPr lang="de-AT" sz="2200" spc="-5" dirty="0" err="1" smtClean="0">
                <a:latin typeface="Arial"/>
                <a:cs typeface="Arial"/>
              </a:rPr>
              <a:t>is</a:t>
            </a:r>
            <a:r>
              <a:rPr lang="de-AT" sz="2200" spc="-5" dirty="0" smtClean="0">
                <a:latin typeface="Arial"/>
                <a:cs typeface="Arial"/>
              </a:rPr>
              <a:t> not </a:t>
            </a:r>
            <a:r>
              <a:rPr lang="de-AT" sz="2200" spc="-5" dirty="0" err="1" smtClean="0">
                <a:latin typeface="Arial"/>
                <a:cs typeface="Arial"/>
              </a:rPr>
              <a:t>negligible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no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instantaneous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atom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cavity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en-GB" sz="2200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smtClean="0">
                <a:latin typeface="Arial"/>
                <a:cs typeface="Arial"/>
              </a:rPr>
              <a:t>non-</a:t>
            </a:r>
            <a:r>
              <a:rPr lang="de-AT" sz="2200" spc="-5" dirty="0" err="1" smtClean="0">
                <a:latin typeface="Arial"/>
                <a:cs typeface="Arial"/>
              </a:rPr>
              <a:t>linearities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m</a:t>
            </a:r>
            <a:r>
              <a:rPr lang="de-AT" sz="2200" spc="-5" dirty="0" err="1" smtClean="0">
                <a:latin typeface="Arial"/>
                <a:cs typeface="Arial"/>
              </a:rPr>
              <a:t>ode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spcBef>
                <a:spcPts val="1230"/>
              </a:spcBef>
            </a:pPr>
            <a:r>
              <a:rPr lang="de-AT" sz="2200" spc="-5" dirty="0" err="1">
                <a:solidFill>
                  <a:srgbClr val="4E80BC"/>
                </a:solidFill>
                <a:latin typeface="Arial"/>
                <a:cs typeface="Arial"/>
              </a:rPr>
              <a:t>Ideas</a:t>
            </a:r>
            <a:r>
              <a:rPr lang="de-AT" sz="2200" spc="-5" dirty="0">
                <a:solidFill>
                  <a:srgbClr val="4E80BC"/>
                </a:solidFill>
                <a:latin typeface="Arial"/>
                <a:cs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91" y="1972146"/>
            <a:ext cx="3114675" cy="1628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sp>
        <p:nvSpPr>
          <p:cNvPr id="17" name="Rechteck 16"/>
          <p:cNvSpPr/>
          <p:nvPr/>
        </p:nvSpPr>
        <p:spPr>
          <a:xfrm>
            <a:off x="4230291" y="191683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91" y="1987004"/>
            <a:ext cx="304800" cy="16287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146"/>
            <a:ext cx="3114675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0816" y="198700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19" y="2500783"/>
            <a:ext cx="828675" cy="571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531883" cy="195612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89996" y="6099264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Credit: E. Edwards/JQI</a:t>
            </a:r>
          </a:p>
        </p:txBody>
      </p:sp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435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656942"/>
              </p:ext>
            </p:extLst>
          </p:nvPr>
        </p:nvGraphicFramePr>
        <p:xfrm>
          <a:off x="-2212634" y="1700808"/>
          <a:ext cx="2088232" cy="98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Acrobat Document" r:id="rId4" imgW="1285783" imgH="609436" progId="AcroExch.Document.DC">
                  <p:embed/>
                </p:oleObj>
              </mc:Choice>
              <mc:Fallback>
                <p:oleObj name="Acrobat Document" r:id="rId4" imgW="1285783" imgH="609436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12634" y="1700808"/>
                        <a:ext cx="2088232" cy="989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129045"/>
              </p:ext>
            </p:extLst>
          </p:nvPr>
        </p:nvGraphicFramePr>
        <p:xfrm>
          <a:off x="-4544826" y="2780928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544826" y="2780928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" y="766854"/>
            <a:ext cx="6504762" cy="32666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2" y="764704"/>
            <a:ext cx="6504762" cy="3266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" y="764704"/>
            <a:ext cx="6504762" cy="3266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" y="762554"/>
            <a:ext cx="6504762" cy="326666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1520" y="5157192"/>
            <a:ext cx="43893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2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spontanious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1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387845"/>
              </p:ext>
            </p:extLst>
          </p:nvPr>
        </p:nvGraphicFramePr>
        <p:xfrm>
          <a:off x="5842873" y="5174704"/>
          <a:ext cx="2087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Acrobat Document" r:id="rId4" imgW="1285528" imgH="609543" progId="Acrobat.Document.DC">
                  <p:embed/>
                </p:oleObj>
              </mc:Choice>
              <mc:Fallback>
                <p:oleObj name="Acrobat Document" r:id="rId4" imgW="1285528" imgH="609543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42873" y="5174704"/>
                        <a:ext cx="208756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059392"/>
              </p:ext>
            </p:extLst>
          </p:nvPr>
        </p:nvGraphicFramePr>
        <p:xfrm>
          <a:off x="9756576" y="5589240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56576" y="5589240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7401"/>
          <a:stretch/>
        </p:blipFill>
        <p:spPr>
          <a:xfrm>
            <a:off x="3579699" y="1143151"/>
            <a:ext cx="4966544" cy="3581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8424936" cy="470129"/>
          </a:xfrm>
        </p:spPr>
        <p:txBody>
          <a:bodyPr/>
          <a:lstStyle/>
          <a:p>
            <a:pPr marL="0" indent="0"/>
            <a:r>
              <a:rPr lang="de-AT" dirty="0" err="1" smtClean="0">
                <a:solidFill>
                  <a:schemeClr val="tx2"/>
                </a:solidFill>
              </a:rPr>
              <a:t>Cooperativity</a:t>
            </a:r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3430889" cy="172297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5157192"/>
            <a:ext cx="43893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2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spontanious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5" name="Rechteck 4"/>
          <p:cNvSpPr/>
          <p:nvPr/>
        </p:nvSpPr>
        <p:spPr>
          <a:xfrm>
            <a:off x="7308304" y="4941168"/>
            <a:ext cx="86409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2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9E2A6-2762-4EFC-86E9-30625838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481736"/>
            <a:ext cx="7047696" cy="23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5141417" y="2215768"/>
            <a:ext cx="34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 smtClean="0"/>
              <a:t>resonance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496190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342836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7976" y="3879319"/>
            <a:ext cx="1203960" cy="53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080" y="3999969"/>
            <a:ext cx="1093470" cy="29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017" y="4442831"/>
            <a:ext cx="2496819" cy="425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920880" cy="648072"/>
          </a:xfrm>
        </p:spPr>
        <p:txBody>
          <a:bodyPr/>
          <a:lstStyle/>
          <a:p>
            <a:r>
              <a:rPr lang="en-GB" spc="-5" dirty="0" smtClean="0"/>
              <a:t>Length dependence of Cooperativity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91" y="1252066"/>
            <a:ext cx="3114675" cy="162877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30291" y="119675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1" y="1266924"/>
            <a:ext cx="304800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252066"/>
            <a:ext cx="3114675" cy="16287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0816" y="126692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319" y="1780703"/>
            <a:ext cx="828675" cy="5715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220072" y="5805264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cavity</a:t>
            </a:r>
            <a:r>
              <a:rPr lang="de-AT" sz="1600" dirty="0" smtClean="0"/>
              <a:t> </a:t>
            </a:r>
            <a:r>
              <a:rPr lang="de-AT" sz="1600" dirty="0" err="1"/>
              <a:t>loss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 smtClean="0"/>
              <a:t>2</a:t>
            </a: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spontanious</a:t>
            </a:r>
            <a:r>
              <a:rPr lang="de-AT" sz="1600" dirty="0" smtClean="0"/>
              <a:t> </a:t>
            </a:r>
            <a:r>
              <a:rPr lang="de-AT" sz="1600" dirty="0" err="1"/>
              <a:t>emission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 smtClean="0"/>
              <a:t>g	</a:t>
            </a:r>
            <a:r>
              <a:rPr lang="de-AT" sz="1600" dirty="0" err="1" smtClean="0"/>
              <a:t>coupling</a:t>
            </a:r>
            <a:r>
              <a:rPr lang="de-AT" sz="1600" dirty="0" smtClean="0"/>
              <a:t> rate</a:t>
            </a:r>
            <a:endParaRPr lang="en-GB" sz="1600" dirty="0"/>
          </a:p>
        </p:txBody>
      </p:sp>
      <p:sp>
        <p:nvSpPr>
          <p:cNvPr id="2" name="Rechteck 1"/>
          <p:cNvSpPr/>
          <p:nvPr/>
        </p:nvSpPr>
        <p:spPr>
          <a:xfrm>
            <a:off x="1723137" y="4442831"/>
            <a:ext cx="1264687" cy="42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99518" y="4993549"/>
            <a:ext cx="4228466" cy="162342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0" y="3879319"/>
            <a:ext cx="2921083" cy="16178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18335" y="4582289"/>
            <a:ext cx="4246996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Length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intependent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cooperativity</a:t>
            </a:r>
            <a:endParaRPr lang="en-GB" sz="2200" spc="-5" dirty="0">
              <a:solidFill>
                <a:srgbClr val="006FB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34358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0" grpId="0" animBg="1"/>
      <p:bldP spid="19" grpId="0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512" y="3143974"/>
            <a:ext cx="5434970" cy="3021330"/>
          </a:xfrm>
          <a:prstGeom prst="rect">
            <a:avLst/>
          </a:prstGeom>
          <a:blipFill>
            <a:blip r:embed="rId3" cstate="print"/>
            <a:srcRect/>
            <a:stretch>
              <a:fillRect l="-6624" r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809" y="6165304"/>
            <a:ext cx="441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Schneeweiss </a:t>
            </a:r>
            <a:r>
              <a:rPr sz="1800" i="1" spc="-5" dirty="0">
                <a:latin typeface="Arial"/>
                <a:cs typeface="Arial"/>
              </a:rPr>
              <a:t>et </a:t>
            </a:r>
            <a:r>
              <a:rPr sz="1800" i="1" spc="-10" dirty="0">
                <a:latin typeface="Arial"/>
                <a:cs typeface="Arial"/>
              </a:rPr>
              <a:t>al., </a:t>
            </a:r>
            <a:r>
              <a:rPr sz="1800" i="1" spc="-5" dirty="0">
                <a:latin typeface="Arial"/>
                <a:cs typeface="Arial"/>
              </a:rPr>
              <a:t>Opt. Lett. </a:t>
            </a:r>
            <a:r>
              <a:rPr sz="1800" b="1" i="1" spc="-10" dirty="0">
                <a:latin typeface="Arial"/>
                <a:cs typeface="Arial"/>
              </a:rPr>
              <a:t>42</a:t>
            </a:r>
            <a:r>
              <a:rPr sz="1800" i="1" spc="-10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85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(2017)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9794" y="5013176"/>
            <a:ext cx="3024336" cy="265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lang="de-AT" sz="2400" spc="-10" dirty="0">
                <a:solidFill>
                  <a:srgbClr val="4779FF"/>
                </a:solidFill>
                <a:latin typeface="Arial"/>
                <a:cs typeface="Arial"/>
              </a:rPr>
              <a:t>m</a:t>
            </a:r>
            <a:r>
              <a:rPr sz="2400" spc="-10" dirty="0" err="1" smtClean="0">
                <a:solidFill>
                  <a:srgbClr val="4779FF"/>
                </a:solidFill>
                <a:latin typeface="Arial"/>
                <a:cs typeface="Arial"/>
              </a:rPr>
              <a:t>ultimode</a:t>
            </a:r>
            <a:r>
              <a:rPr lang="de-AT" sz="2400" spc="-10" dirty="0" smtClean="0">
                <a:solidFill>
                  <a:srgbClr val="4779FF"/>
                </a:solidFill>
                <a:latin typeface="Arial"/>
                <a:cs typeface="Arial"/>
              </a:rPr>
              <a:t> </a:t>
            </a:r>
            <a:r>
              <a:rPr lang="de-AT" sz="2400" spc="-10" dirty="0" err="1" smtClean="0">
                <a:solidFill>
                  <a:srgbClr val="4779FF"/>
                </a:solidFill>
                <a:latin typeface="Arial"/>
                <a:cs typeface="Arial"/>
              </a:rPr>
              <a:t>regime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520" y="1484784"/>
            <a:ext cx="153162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 smtClean="0"/>
              <a:t>Free Spectral Range</a:t>
            </a:r>
            <a:endParaRPr lang="de-AT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84A9E2A6-2762-4EFC-86E9-30625838C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178" y="1196886"/>
            <a:ext cx="5639271" cy="1901387"/>
          </a:xfrm>
          <a:prstGeom prst="rect">
            <a:avLst/>
          </a:prstGeom>
        </p:spPr>
      </p:pic>
      <p:sp>
        <p:nvSpPr>
          <p:cNvPr id="12" name="object 13"/>
          <p:cNvSpPr/>
          <p:nvPr/>
        </p:nvSpPr>
        <p:spPr>
          <a:xfrm>
            <a:off x="251520" y="1995438"/>
            <a:ext cx="2496819" cy="425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llipse 12"/>
          <p:cNvSpPr/>
          <p:nvPr/>
        </p:nvSpPr>
        <p:spPr>
          <a:xfrm>
            <a:off x="5784813" y="4045520"/>
            <a:ext cx="1872208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rial"/>
                <a:cs typeface="Arial"/>
              </a:rPr>
              <a:t>g &gt; </a:t>
            </a:r>
            <a:r>
              <a:rPr lang="en-GB" b="1" spc="-5" dirty="0">
                <a:latin typeface="Arial"/>
                <a:cs typeface="Arial"/>
              </a:rPr>
              <a:t>FSR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4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6" y="980728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</a:t>
            </a:r>
            <a:r>
              <a:rPr lang="de-AT" sz="2200" dirty="0" smtClean="0">
                <a:solidFill>
                  <a:schemeClr val="tx2"/>
                </a:solidFill>
              </a:rPr>
              <a:t>CQED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 smtClean="0">
                <a:latin typeface="Arial"/>
                <a:cs typeface="Arial"/>
              </a:rPr>
              <a:t>				</a:t>
            </a:r>
            <a:endParaRPr lang="en-GB" sz="2200" spc="-5" dirty="0" smtClean="0">
              <a:latin typeface="Arial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3491880" y="3789040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Splitting and </a:t>
            </a:r>
            <a:r>
              <a:rPr lang="de-AT" dirty="0" err="1"/>
              <a:t>pushing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Multimode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079B4-1027-4C94-896E-3F2A0400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24744"/>
            <a:ext cx="7047696" cy="23762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42" y="4581128"/>
            <a:ext cx="8402706" cy="1498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 smtClean="0"/>
              <a:t>atoms </a:t>
            </a:r>
            <a:r>
              <a:rPr lang="en-GB" sz="2200" dirty="0"/>
              <a:t>interact strongly with many resonator </a:t>
            </a:r>
            <a:r>
              <a:rPr lang="en-GB" sz="2200" dirty="0" smtClean="0"/>
              <a:t>modes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</a:t>
            </a:r>
            <a:r>
              <a:rPr lang="en-GB" sz="2200" spc="-5" dirty="0" smtClean="0">
                <a:latin typeface="Arial"/>
                <a:cs typeface="Arial"/>
              </a:rPr>
              <a:t>atoms</a:t>
            </a:r>
            <a:endParaRPr lang="en-GB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 smtClean="0"/>
              <a:t>experimentally </a:t>
            </a:r>
            <a:r>
              <a:rPr lang="en-GB" sz="2200" dirty="0"/>
              <a:t>accessible </a:t>
            </a:r>
            <a:r>
              <a:rPr lang="en-GB" sz="2200" dirty="0" smtClean="0"/>
              <a:t>spectrum</a:t>
            </a:r>
          </a:p>
          <a:p>
            <a:pPr marL="127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Ø"/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 smtClean="0">
                <a:solidFill>
                  <a:srgbClr val="006FBF"/>
                </a:solidFill>
                <a:latin typeface="Arial"/>
                <a:cs typeface="Arial"/>
              </a:rPr>
              <a:t>Overcome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some limits of cavity </a:t>
            </a:r>
            <a:r>
              <a:rPr lang="en-GB" sz="2200" spc="-10" dirty="0" smtClean="0">
                <a:solidFill>
                  <a:srgbClr val="006FBF"/>
                </a:solidFill>
                <a:latin typeface="Arial"/>
                <a:cs typeface="Arial"/>
              </a:rPr>
              <a:t>QED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714</Words>
  <Application>Microsoft Office PowerPoint</Application>
  <PresentationFormat>Bildschirmpräsentation (4:3)</PresentationFormat>
  <Paragraphs>197</Paragraphs>
  <Slides>27</Slides>
  <Notes>11</Notes>
  <HiddenSlides>7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Adobe Acrobat Document</vt:lpstr>
      <vt:lpstr>Observation of multimode strong coupling of laser-cooled atoms to fiber-guided photons</vt:lpstr>
      <vt:lpstr>Cavity QED</vt:lpstr>
      <vt:lpstr>Cavity QED</vt:lpstr>
      <vt:lpstr>Cavity QED</vt:lpstr>
      <vt:lpstr>How to observe?</vt:lpstr>
      <vt:lpstr>Length dependence of Cooperativity</vt:lpstr>
      <vt:lpstr>Free Spectral Range</vt:lpstr>
      <vt:lpstr>Multimode QED</vt:lpstr>
      <vt:lpstr>How to observe?</vt:lpstr>
      <vt:lpstr>Fiber ring resonator</vt:lpstr>
      <vt:lpstr>Implementation</vt:lpstr>
      <vt:lpstr>Interfacing the nanofiber with atoms</vt:lpstr>
      <vt:lpstr>Transmission Spectrum</vt:lpstr>
      <vt:lpstr>Spectrum</vt:lpstr>
      <vt:lpstr>Temporal dynamics</vt:lpstr>
      <vt:lpstr>g(2) measurements</vt:lpstr>
      <vt:lpstr>g(2) Measurements</vt:lpstr>
      <vt:lpstr>MMSC Conclusion</vt:lpstr>
      <vt:lpstr>Outlook</vt:lpstr>
      <vt:lpstr>Thank you for your attention</vt:lpstr>
      <vt:lpstr>Outline</vt:lpstr>
      <vt:lpstr>Introduction</vt:lpstr>
      <vt:lpstr>PowerPoint-Präsentation</vt:lpstr>
      <vt:lpstr>Key Aspects</vt:lpstr>
      <vt:lpstr>PowerPoint-Präsentation</vt:lpstr>
      <vt:lpstr>g(2) Measurements</vt:lpstr>
      <vt:lpstr>g(2) Measurements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Martin Blaha</cp:lastModifiedBy>
  <cp:revision>205</cp:revision>
  <cp:lastPrinted>2019-01-07T07:32:04Z</cp:lastPrinted>
  <dcterms:created xsi:type="dcterms:W3CDTF">2016-05-16T08:40:18Z</dcterms:created>
  <dcterms:modified xsi:type="dcterms:W3CDTF">2019-01-10T15:58:24Z</dcterms:modified>
</cp:coreProperties>
</file>